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4" r:id="rId2"/>
    <p:sldId id="265" r:id="rId3"/>
    <p:sldId id="266" r:id="rId4"/>
    <p:sldId id="268" r:id="rId5"/>
  </p:sldIdLst>
  <p:sldSz cx="9906000" cy="6858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5D62"/>
    <a:srgbClr val="F9F9F9"/>
    <a:srgbClr val="98BD18"/>
    <a:srgbClr val="028692"/>
    <a:srgbClr val="48B9B1"/>
    <a:srgbClr val="80B742"/>
    <a:srgbClr val="219570"/>
    <a:srgbClr val="51A6DC"/>
    <a:srgbClr val="53BBE4"/>
    <a:srgbClr val="84C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60" autoAdjust="0"/>
    <p:restoredTop sz="94658"/>
  </p:normalViewPr>
  <p:slideViewPr>
    <p:cSldViewPr snapToGrid="0" snapToObjects="1">
      <p:cViewPr varScale="1">
        <p:scale>
          <a:sx n="105" d="100"/>
          <a:sy n="105" d="100"/>
        </p:scale>
        <p:origin x="1860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0" cy="502676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0" cy="502676"/>
          </a:xfrm>
          <a:prstGeom prst="rect">
            <a:avLst/>
          </a:prstGeom>
        </p:spPr>
        <p:txBody>
          <a:bodyPr vert="horz" lIns="94631" tIns="47316" rIns="94631" bIns="47316" rtlCol="0"/>
          <a:lstStyle>
            <a:lvl1pPr algn="r">
              <a:defRPr sz="1200"/>
            </a:lvl1pPr>
          </a:lstStyle>
          <a:p>
            <a:fld id="{FA6B4404-6ED9-48A6-9B1D-9FC9EAECA604}" type="datetimeFigureOut">
              <a:rPr lang="en-GB" smtClean="0"/>
              <a:t>29/06/2026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0950"/>
            <a:ext cx="4884737" cy="3382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1" tIns="47316" rIns="94631" bIns="4731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4631" tIns="47316" rIns="94631" bIns="473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40"/>
            <a:ext cx="2984870" cy="502674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40"/>
            <a:ext cx="2984870" cy="502674"/>
          </a:xfrm>
          <a:prstGeom prst="rect">
            <a:avLst/>
          </a:prstGeom>
        </p:spPr>
        <p:txBody>
          <a:bodyPr vert="horz" lIns="94631" tIns="47316" rIns="94631" bIns="47316" rtlCol="0" anchor="b"/>
          <a:lstStyle>
            <a:lvl1pPr algn="r">
              <a:defRPr sz="1200"/>
            </a:lvl1pPr>
          </a:lstStyle>
          <a:p>
            <a:fld id="{F880DAFD-F3D9-4E07-82F7-095B792A69C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4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0DAFD-F3D9-4E07-82F7-095B792A69C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2537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7C5D7-850F-3B74-BAFB-B3C99B331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0CD14C-D6F3-E1B0-8CCD-9C7EF786AB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468AB-F81D-87BC-6D93-F4A9AAF664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3AFB1-7184-F349-A541-1FD88CFE8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0DAFD-F3D9-4E07-82F7-095B792A69C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6091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A2E47-8BB3-14D0-6B83-555654897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74F19A-091B-E5CC-B967-37EF6A1E55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C531B5-1D1C-D101-90AA-A5D59F1F8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9A24D-1B2C-99BD-164E-8BD631347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0DAFD-F3D9-4E07-82F7-095B792A69C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57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5F306-C068-59D0-A629-262218294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AAFC64-B238-DE1C-E05B-322B748F4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5D04AF-4EEC-519A-9F68-F0448D0CD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63F52-AC7F-3077-D312-68671F631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80DAFD-F3D9-4E07-82F7-095B792A69C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554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2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8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830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15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99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58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18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970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8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06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83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622E6-C2D3-334E-A2AE-39B65204B3B7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AC60A-AFB9-E742-9EBC-C4D69A5C0A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82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C6FF80D-55F0-C899-61FF-BDCB1979A5AE}"/>
              </a:ext>
            </a:extLst>
          </p:cNvPr>
          <p:cNvCxnSpPr>
            <a:cxnSpLocks/>
          </p:cNvCxnSpPr>
          <p:nvPr/>
        </p:nvCxnSpPr>
        <p:spPr>
          <a:xfrm flipV="1">
            <a:off x="4953000" y="2047974"/>
            <a:ext cx="0" cy="775608"/>
          </a:xfrm>
          <a:prstGeom prst="straightConnector1">
            <a:avLst/>
          </a:prstGeom>
          <a:ln w="38100">
            <a:solidFill>
              <a:srgbClr val="205D62"/>
            </a:solidFill>
            <a:tailEnd type="triangle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CF255BA0-8000-517D-1773-8CDACA2F1256}"/>
              </a:ext>
            </a:extLst>
          </p:cNvPr>
          <p:cNvSpPr txBox="1">
            <a:spLocks/>
          </p:cNvSpPr>
          <p:nvPr/>
        </p:nvSpPr>
        <p:spPr>
          <a:xfrm>
            <a:off x="495300" y="2925355"/>
            <a:ext cx="8915400" cy="167969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05D62"/>
                </a:solidFill>
                <a:effectLst/>
                <a:uLnTx/>
                <a:uFillTx/>
                <a:latin typeface="Aptos Display" panose="020B0004020202020204" pitchFamily="34" charset="0"/>
              </a:rPr>
              <a:t>Copy &amp; paste me next to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05D62"/>
                </a:solidFill>
                <a:effectLst/>
                <a:uLnTx/>
                <a:uFillTx/>
                <a:latin typeface="Aptos Display" panose="020B0004020202020204" pitchFamily="34" charset="0"/>
              </a:rPr>
            </a:b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05D62"/>
                </a:solidFill>
                <a:effectLst/>
                <a:uLnTx/>
                <a:uFillTx/>
                <a:latin typeface="Aptos Display" panose="020B0004020202020204" pitchFamily="34" charset="0"/>
              </a:rPr>
              <a:t>Captain Earth’s Dishes</a:t>
            </a:r>
          </a:p>
          <a:p>
            <a:pPr lvl="0" algn="ctr"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rgbClr val="205D62"/>
                </a:solidFill>
                <a:effectLst/>
                <a:uLnTx/>
                <a:uFillTx/>
                <a:latin typeface="Aptos Display" panose="020B0004020202020204" pitchFamily="34" charset="0"/>
              </a:rPr>
              <a:t> </a:t>
            </a:r>
            <a:r>
              <a:rPr lang="en-GB" sz="2500" dirty="0">
                <a:solidFill>
                  <a:srgbClr val="205D62"/>
                </a:solidFill>
                <a:latin typeface="Aptos Display" panose="020B0004020202020204" pitchFamily="34" charset="0"/>
              </a:rPr>
              <a:t>Dishes made with unpeeled produce, using whole vegetables (including leaves and stalks) and fruit sliced with the skin intact.</a:t>
            </a: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rgbClr val="205D62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pic>
        <p:nvPicPr>
          <p:cNvPr id="5" name="Picture 4" descr="A green and blue planet&#10;&#10;AI-generated content may be incorrect.">
            <a:extLst>
              <a:ext uri="{FF2B5EF4-FFF2-40B4-BE49-F238E27FC236}">
                <a16:creationId xmlns:a16="http://schemas.microsoft.com/office/drawing/2014/main" id="{3DD34BB0-2E58-BF08-7756-A9C634654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166" y="1704532"/>
            <a:ext cx="241668" cy="24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16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54C6D-D4C8-3CA3-2150-0BAC30693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80D8F7-F8AA-0EB6-D296-CC7BE4D0C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142544"/>
              </p:ext>
            </p:extLst>
          </p:nvPr>
        </p:nvGraphicFramePr>
        <p:xfrm>
          <a:off x="1678053" y="1615248"/>
          <a:ext cx="6070703" cy="3986263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202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6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6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69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5591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Margherita Pizza Slice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G,Mk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 Meatballs in a Tomato Sauce 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Sticky Jerk Chicken with Jerk Gravy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 Mince and Bean Tacos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 Fingers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(G,F)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 Salmon Fish Fingers 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(G,F)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Tomato Ketchup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534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Margherita Pizza Slice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(G,Mk)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Vegan Meatballs in a Tomato sauce 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(So)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Jerk Vegetables with Jerk Gravy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Vegan Mince and Bean Tacos Topped with Cheese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Mk,So,G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Curried Carrot and Chickpea Patty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(G,Mk)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25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Sweetcorn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Broccoli with Edamame Beans 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(So)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Beans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Carrots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Carrots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Broad Beans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Celeriac Coleslaw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C,E,Mu,So,Su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Choose from our delicious Salad Bar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Peas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Baked Beans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Potato Wedges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50/50 Fusilli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(G)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50/50 Rice and Peas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Beetroot and Garlic Focaccia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(G)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Chips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02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Platter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Jelly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Topped Yoghurt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Pear and Vanilla Topsy Turvey Cake with Custard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G,E,Mk,So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Jelly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Topped Yoghurt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Ice Cream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(Mk)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880251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2CE00EA-8827-6DBF-C562-D788F7FD8244}"/>
              </a:ext>
            </a:extLst>
          </p:cNvPr>
          <p:cNvSpPr/>
          <p:nvPr/>
        </p:nvSpPr>
        <p:spPr>
          <a:xfrm>
            <a:off x="107392" y="6224734"/>
            <a:ext cx="21011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spc="20" dirty="0">
                <a:solidFill>
                  <a:srgbClr val="205D62"/>
                </a:solidFill>
                <a:cs typeface="Aleo Bold Italic"/>
              </a:rPr>
              <a:t>07/09/26, 28/09/26, 19/10/26, 16/11/26, 07/12/26</a:t>
            </a:r>
          </a:p>
        </p:txBody>
      </p:sp>
      <p:pic>
        <p:nvPicPr>
          <p:cNvPr id="2" name="Picture 1" descr="A green and blue planet&#10;&#10;AI-generated content may be incorrect.">
            <a:extLst>
              <a:ext uri="{FF2B5EF4-FFF2-40B4-BE49-F238E27FC236}">
                <a16:creationId xmlns:a16="http://schemas.microsoft.com/office/drawing/2014/main" id="{1D70152B-219D-D941-46DF-246C60362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164" y="3718718"/>
            <a:ext cx="241668" cy="241668"/>
          </a:xfrm>
          <a:prstGeom prst="rect">
            <a:avLst/>
          </a:prstGeom>
        </p:spPr>
      </p:pic>
      <p:pic>
        <p:nvPicPr>
          <p:cNvPr id="5" name="Picture 4" descr="A green and blue planet&#10;&#10;AI-generated content may be incorrect.">
            <a:extLst>
              <a:ext uri="{FF2B5EF4-FFF2-40B4-BE49-F238E27FC236}">
                <a16:creationId xmlns:a16="http://schemas.microsoft.com/office/drawing/2014/main" id="{2447688A-750E-8B06-EC74-F5544987F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625" y="4532888"/>
            <a:ext cx="241668" cy="241668"/>
          </a:xfrm>
          <a:prstGeom prst="rect">
            <a:avLst/>
          </a:prstGeom>
        </p:spPr>
      </p:pic>
      <p:pic>
        <p:nvPicPr>
          <p:cNvPr id="8" name="Picture 7" descr="A green and blue planet&#10;&#10;AI-generated content may be incorrect.">
            <a:extLst>
              <a:ext uri="{FF2B5EF4-FFF2-40B4-BE49-F238E27FC236}">
                <a16:creationId xmlns:a16="http://schemas.microsoft.com/office/drawing/2014/main" id="{C3646C09-1166-CE8C-EA4A-1D87AB1AD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5389" y="3187332"/>
            <a:ext cx="241668" cy="241668"/>
          </a:xfrm>
          <a:prstGeom prst="rect">
            <a:avLst/>
          </a:prstGeom>
        </p:spPr>
      </p:pic>
      <p:pic>
        <p:nvPicPr>
          <p:cNvPr id="9" name="Picture 8" descr="A green and blue planet&#10;&#10;AI-generated content may be incorrect.">
            <a:extLst>
              <a:ext uri="{FF2B5EF4-FFF2-40B4-BE49-F238E27FC236}">
                <a16:creationId xmlns:a16="http://schemas.microsoft.com/office/drawing/2014/main" id="{79DB81BF-2E4D-D63C-924B-DF49FA982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536" y="3767125"/>
            <a:ext cx="241668" cy="241668"/>
          </a:xfrm>
          <a:prstGeom prst="rect">
            <a:avLst/>
          </a:prstGeom>
        </p:spPr>
      </p:pic>
      <p:pic>
        <p:nvPicPr>
          <p:cNvPr id="10" name="Picture 9" descr="A green and blue planet&#10;&#10;AI-generated content may be incorrect.">
            <a:extLst>
              <a:ext uri="{FF2B5EF4-FFF2-40B4-BE49-F238E27FC236}">
                <a16:creationId xmlns:a16="http://schemas.microsoft.com/office/drawing/2014/main" id="{110DBC2B-826F-38C7-0956-98B5228AF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1838" y="3767125"/>
            <a:ext cx="241668" cy="241668"/>
          </a:xfrm>
          <a:prstGeom prst="rect">
            <a:avLst/>
          </a:prstGeom>
        </p:spPr>
      </p:pic>
      <p:pic>
        <p:nvPicPr>
          <p:cNvPr id="11" name="Picture 10" descr="A green and blue planet&#10;&#10;AI-generated content may be incorrect.">
            <a:extLst>
              <a:ext uri="{FF2B5EF4-FFF2-40B4-BE49-F238E27FC236}">
                <a16:creationId xmlns:a16="http://schemas.microsoft.com/office/drawing/2014/main" id="{861C62E2-FB0B-F811-C66D-3C8D19F4D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004" y="4630882"/>
            <a:ext cx="241668" cy="241668"/>
          </a:xfrm>
          <a:prstGeom prst="rect">
            <a:avLst/>
          </a:prstGeom>
        </p:spPr>
      </p:pic>
      <p:pic>
        <p:nvPicPr>
          <p:cNvPr id="12" name="Picture 11" descr="A green and blue planet&#10;&#10;AI-generated content may be incorrect.">
            <a:extLst>
              <a:ext uri="{FF2B5EF4-FFF2-40B4-BE49-F238E27FC236}">
                <a16:creationId xmlns:a16="http://schemas.microsoft.com/office/drawing/2014/main" id="{BE3CC3FB-FFD5-F0F6-FBCA-2D096CACD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051" y="3254275"/>
            <a:ext cx="241668" cy="241668"/>
          </a:xfrm>
          <a:prstGeom prst="rect">
            <a:avLst/>
          </a:prstGeom>
        </p:spPr>
      </p:pic>
      <p:pic>
        <p:nvPicPr>
          <p:cNvPr id="13" name="Picture 12" descr="A green and blue planet&#10;&#10;AI-generated content may be incorrect.">
            <a:extLst>
              <a:ext uri="{FF2B5EF4-FFF2-40B4-BE49-F238E27FC236}">
                <a16:creationId xmlns:a16="http://schemas.microsoft.com/office/drawing/2014/main" id="{0F6B86A9-A6EE-6FF0-5A2C-4DEB268E3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7939" y="4520692"/>
            <a:ext cx="241668" cy="241668"/>
          </a:xfrm>
          <a:prstGeom prst="rect">
            <a:avLst/>
          </a:prstGeom>
        </p:spPr>
      </p:pic>
      <p:pic>
        <p:nvPicPr>
          <p:cNvPr id="14" name="Picture 13" descr="A green and blue planet&#10;&#10;AI-generated content may be incorrect.">
            <a:extLst>
              <a:ext uri="{FF2B5EF4-FFF2-40B4-BE49-F238E27FC236}">
                <a16:creationId xmlns:a16="http://schemas.microsoft.com/office/drawing/2014/main" id="{BFE917A3-537F-35F2-91A5-AB851A388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8773" y="5287299"/>
            <a:ext cx="241668" cy="241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5A48EC-CA62-1DE9-3CD5-94D6B35B87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98883" y="5983674"/>
            <a:ext cx="13181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spc="20" dirty="0">
                <a:solidFill>
                  <a:srgbClr val="205D62"/>
                </a:solidFill>
                <a:latin typeface="Aptos" panose="020B0004020202020204" pitchFamily="34" charset="0"/>
                <a:cs typeface="Aleo Bold Italic"/>
              </a:rPr>
              <a:t>Week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F970D8-23A4-F000-0891-3D2C167C0420}"/>
              </a:ext>
            </a:extLst>
          </p:cNvPr>
          <p:cNvSpPr/>
          <p:nvPr/>
        </p:nvSpPr>
        <p:spPr>
          <a:xfrm>
            <a:off x="1670690" y="5592888"/>
            <a:ext cx="60253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i="1" spc="20" dirty="0">
                <a:solidFill>
                  <a:srgbClr val="205D62"/>
                </a:solidFill>
              </a:rPr>
              <a:t>Jacket Potatoes, Salad Bar, Cold Desserts and Fresh Fruit Platters available daily</a:t>
            </a:r>
            <a:r>
              <a:rPr lang="en-US" sz="1000" b="1" i="1" spc="20" dirty="0">
                <a:solidFill>
                  <a:srgbClr val="205D62"/>
                </a:solidFill>
                <a:cs typeface="Aleo Bold Italic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96013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A0CDB-95E7-4A02-773B-E8E456FC4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E8AD5FA-8774-ED22-33C9-240BCCB36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971076"/>
              </p:ext>
            </p:extLst>
          </p:nvPr>
        </p:nvGraphicFramePr>
        <p:xfrm>
          <a:off x="1691640" y="1637636"/>
          <a:ext cx="5940735" cy="3941767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71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2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296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Vegan 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Bolognaise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Chicken Enchilada in Tomato Sauce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(G,Mk)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Chicken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Sausage with Onion Gravy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(G,Su)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 Keema and Pea  Curry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 chutney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Pollock Fillets 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(F,E)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Served Tomato Ketchup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11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Quorn Bolognaise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Tex Mex Smokey Bean and Vegetable Enchilada in a Tomato Sauce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Vegetable Sausage with Onion Gravy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(So)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Mild Root Vegetable and Chickpea Curry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Vegetable Fingers 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Tomato Ketchup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82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Broccoli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Mexican Sweetcorn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Beans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Carrots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Cauliflower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Mixed Vegetables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Peas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40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Garlic and Herb Focaccia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(G)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Paprika Potato Wedges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Mashed Potato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(Mk)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50/50 Rice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Chips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45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Platter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Jelly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Topped Yoghurt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and Coconut Sponge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G,E,Mk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Jelly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Topped Yoghurt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Italian Lemon Cookies </a:t>
                      </a: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G,E,Mk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880251"/>
                  </a:ext>
                </a:extLst>
              </a:tr>
            </a:tbl>
          </a:graphicData>
        </a:graphic>
      </p:graphicFrame>
      <p:pic>
        <p:nvPicPr>
          <p:cNvPr id="5" name="Picture 4" descr="A green and blue planet&#10;&#10;AI-generated content may be incorrect.">
            <a:extLst>
              <a:ext uri="{FF2B5EF4-FFF2-40B4-BE49-F238E27FC236}">
                <a16:creationId xmlns:a16="http://schemas.microsoft.com/office/drawing/2014/main" id="{6DC30441-9AB2-112D-DFD1-A3A11A12A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705" y="3414067"/>
            <a:ext cx="241668" cy="241668"/>
          </a:xfrm>
          <a:prstGeom prst="rect">
            <a:avLst/>
          </a:prstGeom>
        </p:spPr>
      </p:pic>
      <p:pic>
        <p:nvPicPr>
          <p:cNvPr id="6" name="Picture 5" descr="A green and blue planet&#10;&#10;AI-generated content may be incorrect.">
            <a:extLst>
              <a:ext uri="{FF2B5EF4-FFF2-40B4-BE49-F238E27FC236}">
                <a16:creationId xmlns:a16="http://schemas.microsoft.com/office/drawing/2014/main" id="{F87FEA76-065C-44E7-752F-9E496E296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627" y="4635072"/>
            <a:ext cx="241668" cy="241668"/>
          </a:xfrm>
          <a:prstGeom prst="rect">
            <a:avLst/>
          </a:prstGeom>
        </p:spPr>
      </p:pic>
      <p:pic>
        <p:nvPicPr>
          <p:cNvPr id="7" name="Picture 6" descr="A green and blue planet&#10;&#10;AI-generated content may be incorrect.">
            <a:extLst>
              <a:ext uri="{FF2B5EF4-FFF2-40B4-BE49-F238E27FC236}">
                <a16:creationId xmlns:a16="http://schemas.microsoft.com/office/drawing/2014/main" id="{A7EFC268-E858-5C97-3F09-5193251B1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627" y="5297159"/>
            <a:ext cx="241668" cy="241668"/>
          </a:xfrm>
          <a:prstGeom prst="rect">
            <a:avLst/>
          </a:prstGeom>
        </p:spPr>
      </p:pic>
      <p:pic>
        <p:nvPicPr>
          <p:cNvPr id="8" name="Picture 7" descr="A green and blue planet&#10;&#10;AI-generated content may be incorrect.">
            <a:extLst>
              <a:ext uri="{FF2B5EF4-FFF2-40B4-BE49-F238E27FC236}">
                <a16:creationId xmlns:a16="http://schemas.microsoft.com/office/drawing/2014/main" id="{F65DCB9C-384A-3921-76C0-03EB6FB40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543" y="3742782"/>
            <a:ext cx="241668" cy="241668"/>
          </a:xfrm>
          <a:prstGeom prst="rect">
            <a:avLst/>
          </a:prstGeom>
        </p:spPr>
      </p:pic>
      <p:pic>
        <p:nvPicPr>
          <p:cNvPr id="9" name="Picture 8" descr="A green and blue planet&#10;&#10;AI-generated content may be incorrect.">
            <a:extLst>
              <a:ext uri="{FF2B5EF4-FFF2-40B4-BE49-F238E27FC236}">
                <a16:creationId xmlns:a16="http://schemas.microsoft.com/office/drawing/2014/main" id="{74EB0588-D8D0-7854-8B81-B96813109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418" y="2408658"/>
            <a:ext cx="241668" cy="241668"/>
          </a:xfrm>
          <a:prstGeom prst="rect">
            <a:avLst/>
          </a:prstGeom>
        </p:spPr>
      </p:pic>
      <p:pic>
        <p:nvPicPr>
          <p:cNvPr id="10" name="Picture 9" descr="A green and blue planet&#10;&#10;AI-generated content may be incorrect.">
            <a:extLst>
              <a:ext uri="{FF2B5EF4-FFF2-40B4-BE49-F238E27FC236}">
                <a16:creationId xmlns:a16="http://schemas.microsoft.com/office/drawing/2014/main" id="{FF4A2554-45CA-99F3-76E7-CA23CF302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418" y="3414067"/>
            <a:ext cx="241668" cy="241668"/>
          </a:xfrm>
          <a:prstGeom prst="rect">
            <a:avLst/>
          </a:prstGeom>
        </p:spPr>
      </p:pic>
      <p:pic>
        <p:nvPicPr>
          <p:cNvPr id="13" name="Picture 12" descr="A green and blue planet&#10;&#10;AI-generated content may be incorrect.">
            <a:extLst>
              <a:ext uri="{FF2B5EF4-FFF2-40B4-BE49-F238E27FC236}">
                <a16:creationId xmlns:a16="http://schemas.microsoft.com/office/drawing/2014/main" id="{D701FD6A-321B-1775-BE52-63D628EB8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9497" y="5297159"/>
            <a:ext cx="241668" cy="241668"/>
          </a:xfrm>
          <a:prstGeom prst="rect">
            <a:avLst/>
          </a:prstGeom>
        </p:spPr>
      </p:pic>
      <p:pic>
        <p:nvPicPr>
          <p:cNvPr id="14" name="Picture 13" descr="A green and blue planet&#10;&#10;AI-generated content may be incorrect.">
            <a:extLst>
              <a:ext uri="{FF2B5EF4-FFF2-40B4-BE49-F238E27FC236}">
                <a16:creationId xmlns:a16="http://schemas.microsoft.com/office/drawing/2014/main" id="{F86BD1E6-7236-BA63-E4E1-9D0FC1A30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224" y="4514238"/>
            <a:ext cx="241668" cy="241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6FD6AEA-C3A6-19B5-31AE-D62AE286C335}"/>
              </a:ext>
            </a:extLst>
          </p:cNvPr>
          <p:cNvSpPr/>
          <p:nvPr/>
        </p:nvSpPr>
        <p:spPr>
          <a:xfrm>
            <a:off x="1670690" y="5592888"/>
            <a:ext cx="60253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i="1" spc="20" dirty="0">
                <a:solidFill>
                  <a:srgbClr val="205D62"/>
                </a:solidFill>
              </a:rPr>
              <a:t>Jacket Potatoes, Salad Bar, Cold Desserts and Fresh Fruit Platters available daily</a:t>
            </a:r>
            <a:r>
              <a:rPr lang="en-US" sz="1000" b="1" i="1" spc="20" dirty="0">
                <a:solidFill>
                  <a:srgbClr val="205D62"/>
                </a:solidFill>
                <a:cs typeface="Aleo Bold Italic"/>
              </a:rPr>
              <a:t>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23011E-D8B9-CCA7-7E33-220536E53387}"/>
              </a:ext>
            </a:extLst>
          </p:cNvPr>
          <p:cNvSpPr/>
          <p:nvPr/>
        </p:nvSpPr>
        <p:spPr>
          <a:xfrm>
            <a:off x="126460" y="6234057"/>
            <a:ext cx="21789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spc="20" dirty="0">
                <a:solidFill>
                  <a:srgbClr val="205D62"/>
                </a:solidFill>
                <a:cs typeface="Aleo Bold Italic"/>
              </a:rPr>
              <a:t>14/09/26, 05/10,26, 02/11/26, 23/11/26, 14/12/26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7E34A8-A4FE-806A-AE93-90103B86E9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98883" y="5983674"/>
            <a:ext cx="13181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spc="20" dirty="0">
                <a:solidFill>
                  <a:srgbClr val="205D62"/>
                </a:solidFill>
                <a:latin typeface="Aptos" panose="020B0004020202020204" pitchFamily="34" charset="0"/>
                <a:cs typeface="Aleo Bold Italic"/>
              </a:rPr>
              <a:t>Week 2</a:t>
            </a:r>
          </a:p>
        </p:txBody>
      </p:sp>
    </p:spTree>
    <p:extLst>
      <p:ext uri="{BB962C8B-B14F-4D97-AF65-F5344CB8AC3E}">
        <p14:creationId xmlns:p14="http://schemas.microsoft.com/office/powerpoint/2010/main" val="377121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97DC93-9E14-B1B4-F5F0-8A3DF2806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0AE63C4-60F9-D8FA-15D2-C399C46FE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313517"/>
              </p:ext>
            </p:extLst>
          </p:nvPr>
        </p:nvGraphicFramePr>
        <p:xfrm>
          <a:off x="1711168" y="1623145"/>
          <a:ext cx="5961685" cy="3964233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92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2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2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5298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Vegetable Stir Fry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(G,So)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Butter Chicken  Curry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Chicken with Yorkshire Pudding and Gravy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G,E,Mk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Pasta Bar: </a:t>
                      </a: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(Wholemeal Penne </a:t>
                      </a:r>
                      <a:r>
                        <a:rPr kumimoji="0" lang="en-GB" sz="8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</a:t>
                      </a: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 and Lentil Bolognaise</a:t>
                      </a:r>
                      <a:r>
                        <a:rPr kumimoji="0" lang="en-GB" sz="8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(G)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Tomato Sauce</a:t>
                      </a:r>
                      <a:endParaRPr kumimoji="0" lang="en-GB" sz="8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Cheddar Cheese and Leek Sauce </a:t>
                      </a:r>
                      <a:r>
                        <a:rPr kumimoji="0" lang="en-GB" sz="8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(G,Mk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 Fingers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(G,F)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 Salmon Fish Fingers 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(G,F)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with Tomato Ketchup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11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Soya Julienne Root Vegetable and Chickpea Stir Fry 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(G,So)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Root Vegetable and Chickpea Curry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Cheesy Baked Quinoa and Broccoli Bites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(G,E,Mk)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Pasta Bar: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(Wholemeal Penne </a:t>
                      </a:r>
                      <a:r>
                        <a:rPr kumimoji="0" lang="en-GB" sz="8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(G)</a:t>
                      </a: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br>
                        <a:rPr kumimoji="0" lang="en-GB" sz="8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Tomato Sauce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Cheddar and Leek Sauce </a:t>
                      </a:r>
                      <a:r>
                        <a:rPr kumimoji="0" lang="en-GB" sz="8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(G,Mk)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Onion, Vegetable and Chickpea Bubble and Squeak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3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Cauliflower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Broccoli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Carrot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Beans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Honey Roasted Parsnips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Cabbage and Kale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Sweetcorn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Peas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35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Egg Noodles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(G,E)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50/50 Rice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Potatoes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Potato and Turmeric Focaccia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(G)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Chips</a:t>
                      </a:r>
                      <a:endParaRPr kumimoji="0" lang="en-GB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45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 Brownie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(G,E,MK)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Jelly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Topped Yoghurt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Beetroot and Red Velvet Cake</a:t>
                      </a:r>
                      <a:b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G,E,Mk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Jelly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Topped Yoghurt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en-GB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Mk,So</a:t>
                      </a:r>
                      <a:r>
                        <a:rPr kumimoji="0" lang="en-GB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Platter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880251"/>
                  </a:ext>
                </a:extLst>
              </a:tr>
            </a:tbl>
          </a:graphicData>
        </a:graphic>
      </p:graphicFrame>
      <p:pic>
        <p:nvPicPr>
          <p:cNvPr id="2" name="Picture 1" descr="A green and blue planet&#10;&#10;AI-generated content may be incorrect.">
            <a:extLst>
              <a:ext uri="{FF2B5EF4-FFF2-40B4-BE49-F238E27FC236}">
                <a16:creationId xmlns:a16="http://schemas.microsoft.com/office/drawing/2014/main" id="{388E500C-23E5-4D0B-6067-557C71EB0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900" y="3335069"/>
            <a:ext cx="241668" cy="241668"/>
          </a:xfrm>
          <a:prstGeom prst="rect">
            <a:avLst/>
          </a:prstGeom>
        </p:spPr>
      </p:pic>
      <p:pic>
        <p:nvPicPr>
          <p:cNvPr id="5" name="Picture 4" descr="A green and blue planet&#10;&#10;AI-generated content may be incorrect.">
            <a:extLst>
              <a:ext uri="{FF2B5EF4-FFF2-40B4-BE49-F238E27FC236}">
                <a16:creationId xmlns:a16="http://schemas.microsoft.com/office/drawing/2014/main" id="{59121770-2D14-327C-0E63-AD1FEA201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7206" y="2331232"/>
            <a:ext cx="241668" cy="241668"/>
          </a:xfrm>
          <a:prstGeom prst="rect">
            <a:avLst/>
          </a:prstGeom>
        </p:spPr>
      </p:pic>
      <p:pic>
        <p:nvPicPr>
          <p:cNvPr id="6" name="Picture 5" descr="A green and blue planet&#10;&#10;AI-generated content may be incorrect.">
            <a:extLst>
              <a:ext uri="{FF2B5EF4-FFF2-40B4-BE49-F238E27FC236}">
                <a16:creationId xmlns:a16="http://schemas.microsoft.com/office/drawing/2014/main" id="{DE85C665-B748-DCE6-5D9C-1A222F44B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033" y="3252680"/>
            <a:ext cx="241668" cy="241668"/>
          </a:xfrm>
          <a:prstGeom prst="rect">
            <a:avLst/>
          </a:prstGeom>
        </p:spPr>
      </p:pic>
      <p:pic>
        <p:nvPicPr>
          <p:cNvPr id="7" name="Picture 6" descr="A green and blue planet&#10;&#10;AI-generated content may be incorrect.">
            <a:extLst>
              <a:ext uri="{FF2B5EF4-FFF2-40B4-BE49-F238E27FC236}">
                <a16:creationId xmlns:a16="http://schemas.microsoft.com/office/drawing/2014/main" id="{77D2B671-3AC5-D2B2-E1A6-33591CBDF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488" y="3732030"/>
            <a:ext cx="241668" cy="241668"/>
          </a:xfrm>
          <a:prstGeom prst="rect">
            <a:avLst/>
          </a:prstGeom>
        </p:spPr>
      </p:pic>
      <p:pic>
        <p:nvPicPr>
          <p:cNvPr id="8" name="Picture 7" descr="A green and blue planet&#10;&#10;AI-generated content may be incorrect.">
            <a:extLst>
              <a:ext uri="{FF2B5EF4-FFF2-40B4-BE49-F238E27FC236}">
                <a16:creationId xmlns:a16="http://schemas.microsoft.com/office/drawing/2014/main" id="{1A0DF3C1-3C9C-FA5E-56D1-E08CBDAF3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108" y="3252680"/>
            <a:ext cx="241668" cy="241668"/>
          </a:xfrm>
          <a:prstGeom prst="rect">
            <a:avLst/>
          </a:prstGeom>
        </p:spPr>
      </p:pic>
      <p:pic>
        <p:nvPicPr>
          <p:cNvPr id="9" name="Picture 8" descr="A green and blue planet&#10;&#10;AI-generated content may be incorrect.">
            <a:extLst>
              <a:ext uri="{FF2B5EF4-FFF2-40B4-BE49-F238E27FC236}">
                <a16:creationId xmlns:a16="http://schemas.microsoft.com/office/drawing/2014/main" id="{B212E759-F514-19D9-317B-5F6D0F892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4014431"/>
            <a:ext cx="241668" cy="241668"/>
          </a:xfrm>
          <a:prstGeom prst="rect">
            <a:avLst/>
          </a:prstGeom>
        </p:spPr>
      </p:pic>
      <p:pic>
        <p:nvPicPr>
          <p:cNvPr id="10" name="Picture 9" descr="A green and blue planet&#10;&#10;AI-generated content may be incorrect.">
            <a:extLst>
              <a:ext uri="{FF2B5EF4-FFF2-40B4-BE49-F238E27FC236}">
                <a16:creationId xmlns:a16="http://schemas.microsoft.com/office/drawing/2014/main" id="{52D3B95B-955A-718B-80FE-940F2A4C4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108" y="4501946"/>
            <a:ext cx="241668" cy="241668"/>
          </a:xfrm>
          <a:prstGeom prst="rect">
            <a:avLst/>
          </a:prstGeom>
        </p:spPr>
      </p:pic>
      <p:pic>
        <p:nvPicPr>
          <p:cNvPr id="12" name="Picture 11" descr="A green and blue planet&#10;&#10;AI-generated content may be incorrect.">
            <a:extLst>
              <a:ext uri="{FF2B5EF4-FFF2-40B4-BE49-F238E27FC236}">
                <a16:creationId xmlns:a16="http://schemas.microsoft.com/office/drawing/2014/main" id="{083425D9-A01F-1BDC-E49E-B3A5D15DC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811" y="4622780"/>
            <a:ext cx="241668" cy="241668"/>
          </a:xfrm>
          <a:prstGeom prst="rect">
            <a:avLst/>
          </a:prstGeom>
        </p:spPr>
      </p:pic>
      <p:pic>
        <p:nvPicPr>
          <p:cNvPr id="13" name="Picture 12" descr="A green and blue planet&#10;&#10;AI-generated content may be incorrect.">
            <a:extLst>
              <a:ext uri="{FF2B5EF4-FFF2-40B4-BE49-F238E27FC236}">
                <a16:creationId xmlns:a16="http://schemas.microsoft.com/office/drawing/2014/main" id="{17189F7B-1B37-E91E-6990-23BE9FE4D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038" y="3335069"/>
            <a:ext cx="241668" cy="241668"/>
          </a:xfrm>
          <a:prstGeom prst="rect">
            <a:avLst/>
          </a:prstGeom>
        </p:spPr>
      </p:pic>
      <p:pic>
        <p:nvPicPr>
          <p:cNvPr id="14" name="Picture 13" descr="A green and blue planet&#10;&#10;AI-generated content may be incorrect.">
            <a:extLst>
              <a:ext uri="{FF2B5EF4-FFF2-40B4-BE49-F238E27FC236}">
                <a16:creationId xmlns:a16="http://schemas.microsoft.com/office/drawing/2014/main" id="{E0D3286F-2BCE-3CBF-515A-835BDE2F3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706" y="4497544"/>
            <a:ext cx="241668" cy="241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C86F751-55F2-3A72-4C80-5F59A0DF624F}"/>
              </a:ext>
            </a:extLst>
          </p:cNvPr>
          <p:cNvSpPr/>
          <p:nvPr/>
        </p:nvSpPr>
        <p:spPr>
          <a:xfrm>
            <a:off x="1670690" y="5592888"/>
            <a:ext cx="60253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i="1" spc="20" dirty="0">
                <a:solidFill>
                  <a:srgbClr val="205D62"/>
                </a:solidFill>
              </a:rPr>
              <a:t>Jacket Potatoes, Salad Bar, Cold Desserts and Fresh Fruit Platters available daily</a:t>
            </a:r>
            <a:r>
              <a:rPr lang="en-US" sz="1000" b="1" i="1" spc="20" dirty="0">
                <a:solidFill>
                  <a:srgbClr val="205D62"/>
                </a:solidFill>
                <a:cs typeface="Aleo Bold Italic"/>
              </a:rPr>
              <a:t>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45C251-0085-CD92-20DE-4D85E55D8E44}"/>
              </a:ext>
            </a:extLst>
          </p:cNvPr>
          <p:cNvSpPr/>
          <p:nvPr/>
        </p:nvSpPr>
        <p:spPr>
          <a:xfrm>
            <a:off x="184826" y="6234057"/>
            <a:ext cx="20428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spc="20" dirty="0">
                <a:solidFill>
                  <a:srgbClr val="205D62"/>
                </a:solidFill>
                <a:cs typeface="Aleo Bold Italic"/>
              </a:rPr>
              <a:t>21/09/26, 12/10/26, 09/11/26,30/11/26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599C4B-0B1D-BF24-AF06-52C923B05686}"/>
              </a:ext>
            </a:extLst>
          </p:cNvPr>
          <p:cNvSpPr>
            <a:spLocks/>
          </p:cNvSpPr>
          <p:nvPr/>
        </p:nvSpPr>
        <p:spPr>
          <a:xfrm>
            <a:off x="498883" y="5983674"/>
            <a:ext cx="13181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spc="20" dirty="0">
                <a:solidFill>
                  <a:srgbClr val="205D62"/>
                </a:solidFill>
                <a:latin typeface="Aptos" panose="020B0004020202020204" pitchFamily="34" charset="0"/>
                <a:cs typeface="Aleo Bold Italic"/>
              </a:rPr>
              <a:t>Week 3</a:t>
            </a:r>
          </a:p>
        </p:txBody>
      </p:sp>
    </p:spTree>
    <p:extLst>
      <p:ext uri="{BB962C8B-B14F-4D97-AF65-F5344CB8AC3E}">
        <p14:creationId xmlns:p14="http://schemas.microsoft.com/office/powerpoint/2010/main" val="29528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4748</TotalTime>
  <Words>709</Words>
  <Application>Microsoft Office PowerPoint</Application>
  <PresentationFormat>A4 Paper (210x297 mm)</PresentationFormat>
  <Paragraphs>131</Paragraphs>
  <Slides>4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Aleo Bold Italic</vt:lpstr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Fulbrook</dc:creator>
  <cp:lastModifiedBy>Rokesly Primary</cp:lastModifiedBy>
  <cp:revision>327</cp:revision>
  <cp:lastPrinted>2026-06-29T14:01:20Z</cp:lastPrinted>
  <dcterms:created xsi:type="dcterms:W3CDTF">2017-05-18T11:03:17Z</dcterms:created>
  <dcterms:modified xsi:type="dcterms:W3CDTF">2026-06-29T14:05:49Z</dcterms:modified>
</cp:coreProperties>
</file>